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03" r:id="rId3"/>
    <p:sldId id="297" r:id="rId4"/>
    <p:sldId id="293" r:id="rId5"/>
    <p:sldId id="314" r:id="rId6"/>
    <p:sldId id="315" r:id="rId7"/>
    <p:sldId id="316" r:id="rId8"/>
    <p:sldId id="317" r:id="rId9"/>
    <p:sldId id="318" r:id="rId10"/>
    <p:sldId id="319" r:id="rId11"/>
    <p:sldId id="320" r:id="rId12"/>
    <p:sldId id="321" r:id="rId13"/>
    <p:sldId id="304" r:id="rId14"/>
    <p:sldId id="322" r:id="rId15"/>
    <p:sldId id="330" r:id="rId16"/>
    <p:sldId id="331" r:id="rId17"/>
    <p:sldId id="323" r:id="rId18"/>
    <p:sldId id="324" r:id="rId19"/>
    <p:sldId id="307" r:id="rId20"/>
    <p:sldId id="326" r:id="rId21"/>
    <p:sldId id="308" r:id="rId22"/>
    <p:sldId id="295" r:id="rId23"/>
    <p:sldId id="309" r:id="rId24"/>
    <p:sldId id="265" r:id="rId25"/>
    <p:sldId id="310" r:id="rId26"/>
    <p:sldId id="327" r:id="rId27"/>
    <p:sldId id="284" r:id="rId28"/>
    <p:sldId id="272" r:id="rId29"/>
    <p:sldId id="285" r:id="rId30"/>
    <p:sldId id="273" r:id="rId31"/>
    <p:sldId id="312" r:id="rId32"/>
    <p:sldId id="328" r:id="rId33"/>
    <p:sldId id="313" r:id="rId34"/>
    <p:sldId id="274" r:id="rId35"/>
    <p:sldId id="277" r:id="rId36"/>
    <p:sldId id="279" r:id="rId37"/>
    <p:sldId id="329" r:id="rId38"/>
    <p:sldId id="286" r:id="rId39"/>
    <p:sldId id="291" r:id="rId40"/>
    <p:sldId id="292" r:id="rId41"/>
    <p:sldId id="287" r:id="rId42"/>
    <p:sldId id="288" r:id="rId43"/>
    <p:sldId id="271" r:id="rId44"/>
    <p:sldId id="289" r:id="rId45"/>
    <p:sldId id="290" r:id="rId46"/>
    <p:sldId id="26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p:scale>
          <a:sx n="80" d="100"/>
          <a:sy n="80" d="100"/>
        </p:scale>
        <p:origin x="-1674"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33DC1-EC85-41DB-92F6-65736502CAA1}" type="slidenum">
              <a:rPr lang="en-US"/>
              <a:pPr/>
              <a:t>‹#›</a:t>
            </a:fld>
            <a:endParaRPr lang="en-US"/>
          </a:p>
        </p:txBody>
      </p:sp>
    </p:spTree>
    <p:extLst>
      <p:ext uri="{BB962C8B-B14F-4D97-AF65-F5344CB8AC3E}">
        <p14:creationId xmlns:p14="http://schemas.microsoft.com/office/powerpoint/2010/main" val="251705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3FEC3D0-D1E2-4E09-ABC5-B91E11A23A08}" type="slidenum">
              <a:rPr lang="en-US"/>
              <a:pPr/>
              <a:t>‹#›</a:t>
            </a:fld>
            <a:endParaRPr lang="en-US"/>
          </a:p>
        </p:txBody>
      </p:sp>
    </p:spTree>
    <p:extLst>
      <p:ext uri="{BB962C8B-B14F-4D97-AF65-F5344CB8AC3E}">
        <p14:creationId xmlns:p14="http://schemas.microsoft.com/office/powerpoint/2010/main" val="210759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3FD5FDB-BC78-49E0-93D6-84998CE82231}"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6469C1-28BF-444B-8C45-87D02B4B6A0C}"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6469C1-28BF-444B-8C45-87D02B4B6A0C}"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1F05CBB-447A-4320-9CAF-E45E05FCFDA0}" type="slidenum">
              <a:rPr lang="en-US"/>
              <a:pPr/>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FA1EBBC-05C4-4ED2-ACCA-7297C227BBB6}" type="slidenum">
              <a:rPr lang="en-US"/>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D17D9ED-346F-4912-9B1A-B18B367D00D3}"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FBA66C9-406A-4FB0-8D4B-E1861DA17A89}" type="slidenum">
              <a:rPr lang="en-US"/>
              <a:pPr/>
              <a:t>30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4BD6BB6-BCFF-4115-A7DA-67747CD0132D}" type="slidenum">
              <a:rPr lang="en-US"/>
              <a:pPr/>
              <a:t>33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428ABA-9906-4FB1-B095-DC6648F78B71}" type="slidenum">
              <a:rPr lang="en-US"/>
              <a:pPr/>
              <a:t>34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2872A6-035E-46AE-B258-67660D0A0461}" type="slidenum">
              <a:rPr lang="en-US"/>
              <a:pPr/>
              <a:t>35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5279534-2995-468E-974C-26CE0C4A2A4C}" type="slidenum">
              <a:rPr lang="en-US"/>
              <a:pPr/>
              <a:t>36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353CE7-9FD8-46F5-894A-7E7CDF0BC5D5}" type="slidenum">
              <a:rPr lang="en-US"/>
              <a:pPr/>
              <a:t>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5406052-C28F-463C-B568-968CD7926037}" type="slidenum">
              <a:rPr lang="en-US"/>
              <a:pPr/>
              <a:t>38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1A2A3BB-D552-4EAB-B45B-B2C181596284}" type="slidenum">
              <a:rPr lang="en-US"/>
              <a:pPr/>
              <a:t>39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7F3DAA3-F4C3-4E10-9C66-2045483AC594}" type="slidenum">
              <a:rPr lang="en-US"/>
              <a:pPr/>
              <a:t>40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AE79A95-5D45-4387-8CA1-80D451B2B335}" type="slidenum">
              <a:rPr lang="en-US"/>
              <a:pPr/>
              <a:t>41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C5A3C85-7743-466A-8D57-503E20C72FCF}" type="slidenum">
              <a:rPr lang="en-US"/>
              <a:pPr/>
              <a:t>42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7D7B490-A049-47C4-A9D7-13F202D3AD14}" type="slidenum">
              <a:rPr lang="en-US"/>
              <a:pPr/>
              <a:t>43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D3DB974-7435-4D4D-AC5E-B2429B36C3CD}" type="slidenum">
              <a:rPr lang="en-US"/>
              <a:pPr/>
              <a:t>44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AE3E7B-C709-41C0-BE53-ABFCE6006136}" type="slidenum">
              <a:rPr lang="en-US"/>
              <a:pPr/>
              <a:t>45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99DFC2-3419-4D16-A6F7-B549042E42F8}" type="slidenum">
              <a:rPr lang="en-US"/>
              <a:pPr/>
              <a:t>46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9A07EDA-E2F1-4076-B7CF-B9757A1FDBA7}" type="slidenum">
              <a:rPr lang="en-US"/>
              <a:pPr/>
              <a:t>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13B1CF5-7ABA-469D-B086-2DBA762DA735}" type="slidenum">
              <a:rPr lang="en-US"/>
              <a:pPr/>
              <a:t>5</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Length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hydrogen atoms laid side by side would circle the earth 1,000,000 times.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circumference of the earth to a mole of hydrogen atoms.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8D6EE3C-91E6-4877-A96A-7644B46693A6}" type="slidenum">
              <a:rPr lang="en-US"/>
              <a:pPr/>
              <a:t>6</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Mass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shotput balls have a total mass equal to the mass of the earth.</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mass of the earth to a mole of shotput balls.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7C83C02-1881-4583-94E3-45E8E89132D3}" type="slidenum">
              <a:rPr lang="en-US"/>
              <a:pPr/>
              <a:t>7</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09-01-03UN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Volume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softballs have a total volume equal to the volume of the earth.</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volume of the earth to a mole of softballs.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353CE7-9FD8-46F5-894A-7E7CDF0BC5D5}"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353CE7-9FD8-46F5-894A-7E7CDF0BC5D5}"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FCEECDC-ABBF-4A83-B516-E225A279B637}" type="slidenum">
              <a:rPr lang="en-US"/>
              <a:pPr/>
              <a:t>22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AE0F9C-7879-48D9-AE16-A1B7D05128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F5FCE9-9920-4AE7-A509-2CA84C80AD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6E6B04-B0D4-41CD-A2A6-AC1DBE709D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273251B-1C92-4610-BC0B-C02E3C397D5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652F653-5E1B-46CC-9B63-E23A8E7A62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F4891B-AD43-4F08-8ED3-07BF7505A8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EC7B5BD-3C7C-410B-A1C1-B50866265EF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F61FE3-86EB-4EB4-9ADB-7263E3F8845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7C0002E-2917-43B2-83B2-3EBABE68EF9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87D7F12-3F88-4909-8629-9AF443E95E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40A3E72-E3E6-4300-93F5-DC8E53114E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D36B2-1D76-463B-BA13-FA3782FB2B3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3E42160-6E5C-4806-9677-84AAABECD5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217DE6-1EE4-4CBA-B85D-868EE28B5A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838199"/>
          </a:xfrm>
        </p:spPr>
        <p:txBody>
          <a:bodyPr/>
          <a:lstStyle/>
          <a:p>
            <a:pPr eaLnBrk="1" hangingPunct="1"/>
            <a:r>
              <a:rPr lang="en-US" sz="3200" dirty="0" smtClean="0"/>
              <a:t>Quantitative Composition of Compounds </a:t>
            </a:r>
            <a:endParaRPr lang="en-US" sz="3200" dirty="0" smtClean="0"/>
          </a:p>
        </p:txBody>
      </p:sp>
      <p:sp>
        <p:nvSpPr>
          <p:cNvPr id="2051" name="Rectangle 3"/>
          <p:cNvSpPr>
            <a:spLocks noGrp="1" noChangeArrowheads="1"/>
          </p:cNvSpPr>
          <p:nvPr>
            <p:ph type="subTitle" idx="1"/>
          </p:nvPr>
        </p:nvSpPr>
        <p:spPr>
          <a:xfrm>
            <a:off x="1371600" y="1447800"/>
            <a:ext cx="6400800" cy="609600"/>
          </a:xfrm>
        </p:spPr>
        <p:txBody>
          <a:bodyPr/>
          <a:lstStyle/>
          <a:p>
            <a:pPr eaLnBrk="1" hangingPunct="1"/>
            <a:r>
              <a:rPr lang="en-US" sz="2800" dirty="0" smtClean="0"/>
              <a:t>Chapter 7</a:t>
            </a:r>
          </a:p>
        </p:txBody>
      </p:sp>
      <p:sp>
        <p:nvSpPr>
          <p:cNvPr id="2" name="TextBox 1"/>
          <p:cNvSpPr txBox="1"/>
          <p:nvPr/>
        </p:nvSpPr>
        <p:spPr>
          <a:xfrm>
            <a:off x="1066800" y="2286000"/>
            <a:ext cx="3307700" cy="2862322"/>
          </a:xfrm>
          <a:prstGeom prst="rect">
            <a:avLst/>
          </a:prstGeom>
          <a:noFill/>
        </p:spPr>
        <p:txBody>
          <a:bodyPr wrap="none" rtlCol="0">
            <a:spAutoFit/>
          </a:bodyPr>
          <a:lstStyle/>
          <a:p>
            <a:r>
              <a:rPr lang="en-US" sz="2000" dirty="0" smtClean="0"/>
              <a:t>Outline</a:t>
            </a:r>
          </a:p>
          <a:p>
            <a:pPr marL="400050" indent="-400050">
              <a:buAutoNum type="romanUcPeriod"/>
            </a:pPr>
            <a:r>
              <a:rPr lang="en-US" sz="2000" dirty="0" smtClean="0"/>
              <a:t>The Mole Concept</a:t>
            </a:r>
          </a:p>
          <a:p>
            <a:pPr marL="857250" lvl="1" indent="-400050">
              <a:buFont typeface="+mj-lt"/>
              <a:buAutoNum type="alphaUcPeriod"/>
            </a:pPr>
            <a:r>
              <a:rPr lang="en-US" sz="2000" dirty="0" smtClean="0"/>
              <a:t>Mole</a:t>
            </a:r>
          </a:p>
          <a:p>
            <a:pPr marL="857250" lvl="1" indent="-400050">
              <a:buFont typeface="+mj-lt"/>
              <a:buAutoNum type="alphaUcPeriod"/>
            </a:pPr>
            <a:r>
              <a:rPr lang="en-US" sz="2000" dirty="0" smtClean="0"/>
              <a:t>Avogadro’s Number</a:t>
            </a:r>
          </a:p>
          <a:p>
            <a:pPr marL="857250" lvl="1" indent="-400050">
              <a:buFont typeface="+mj-lt"/>
              <a:buAutoNum type="alphaUcPeriod"/>
            </a:pPr>
            <a:r>
              <a:rPr lang="en-US" sz="2000" dirty="0" smtClean="0"/>
              <a:t>Molar Mass</a:t>
            </a:r>
          </a:p>
          <a:p>
            <a:pPr marL="857250" lvl="1" indent="-400050">
              <a:buFont typeface="+mj-lt"/>
              <a:buAutoNum type="alphaUcPeriod"/>
            </a:pPr>
            <a:r>
              <a:rPr lang="en-US" sz="2000" dirty="0" smtClean="0"/>
              <a:t>Conversions  	</a:t>
            </a:r>
          </a:p>
          <a:p>
            <a:pPr marL="400050" indent="-400050">
              <a:buAutoNum type="romanUcPeriod"/>
            </a:pPr>
            <a:r>
              <a:rPr lang="en-US" sz="2000" dirty="0" smtClean="0"/>
              <a:t>Percent Composition</a:t>
            </a:r>
          </a:p>
          <a:p>
            <a:pPr marL="400050" indent="-400050">
              <a:buAutoNum type="romanUcPeriod"/>
            </a:pPr>
            <a:r>
              <a:rPr lang="en-US" sz="2000" dirty="0" smtClean="0"/>
              <a:t>Empirical Formula</a:t>
            </a:r>
          </a:p>
          <a:p>
            <a:pPr marL="400050" indent="-400050">
              <a:buAutoNum type="romanUcPeriod"/>
            </a:pPr>
            <a:r>
              <a:rPr lang="en-US" sz="2000" dirty="0" smtClean="0"/>
              <a:t>Molecular Formula</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07_Pg196_UnFigure"/>
          <p:cNvPicPr>
            <a:picLocks noChangeAspect="1" noChangeArrowheads="1"/>
          </p:cNvPicPr>
          <p:nvPr/>
        </p:nvPicPr>
        <p:blipFill>
          <a:blip r:embed="rId2" cstate="print"/>
          <a:srcRect/>
          <a:stretch>
            <a:fillRect/>
          </a:stretch>
        </p:blipFill>
        <p:spPr bwMode="auto">
          <a:xfrm>
            <a:off x="36859" y="228600"/>
            <a:ext cx="9104475" cy="632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Ratios</a:t>
            </a:r>
            <a:endParaRPr lang="en-US" dirty="0"/>
          </a:p>
        </p:txBody>
      </p:sp>
      <p:sp>
        <p:nvSpPr>
          <p:cNvPr id="3" name="Content Placeholder 2"/>
          <p:cNvSpPr>
            <a:spLocks noGrp="1"/>
          </p:cNvSpPr>
          <p:nvPr>
            <p:ph idx="1"/>
          </p:nvPr>
        </p:nvSpPr>
        <p:spPr/>
        <p:txBody>
          <a:bodyPr/>
          <a:lstStyle/>
          <a:p>
            <a:r>
              <a:rPr lang="en-US" dirty="0" smtClean="0"/>
              <a:t>How many moles of oxygen atoms are in 2.7 moles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Ratios</a:t>
            </a:r>
            <a:endParaRPr lang="en-US" dirty="0"/>
          </a:p>
        </p:txBody>
      </p:sp>
      <p:sp>
        <p:nvSpPr>
          <p:cNvPr id="3" name="Content Placeholder 2"/>
          <p:cNvSpPr>
            <a:spLocks noGrp="1"/>
          </p:cNvSpPr>
          <p:nvPr>
            <p:ph idx="1"/>
          </p:nvPr>
        </p:nvSpPr>
        <p:spPr/>
        <p:txBody>
          <a:bodyPr/>
          <a:lstStyle/>
          <a:p>
            <a:r>
              <a:rPr lang="en-US" dirty="0" smtClean="0"/>
              <a:t>How many atoms of hydrogen are in 2.7 moles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Avogadro’s Number</a:t>
            </a:r>
            <a:endParaRPr lang="en-US" dirty="0"/>
          </a:p>
        </p:txBody>
      </p:sp>
      <p:sp>
        <p:nvSpPr>
          <p:cNvPr id="9218" name="Rectangle 3"/>
          <p:cNvSpPr>
            <a:spLocks noGrp="1" noChangeArrowheads="1"/>
          </p:cNvSpPr>
          <p:nvPr>
            <p:ph idx="1"/>
          </p:nvPr>
        </p:nvSpPr>
        <p:spPr/>
        <p:txBody>
          <a:bodyPr/>
          <a:lstStyle/>
          <a:p>
            <a:pPr eaLnBrk="1" hangingPunct="1"/>
            <a:r>
              <a:rPr lang="en-US" dirty="0" smtClean="0"/>
              <a:t>How many formula units of sodium bicarbonate, NaHCO</a:t>
            </a:r>
            <a:r>
              <a:rPr lang="en-US" baseline="-25000" dirty="0" smtClean="0"/>
              <a:t>3</a:t>
            </a:r>
            <a:r>
              <a:rPr lang="en-US" dirty="0" smtClean="0"/>
              <a:t>, are in 0.25 mol of sodium bicarbonate?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7_Pg199_UnFigure"/>
          <p:cNvPicPr>
            <a:picLocks noChangeAspect="1" noChangeArrowheads="1"/>
          </p:cNvPicPr>
          <p:nvPr/>
        </p:nvPicPr>
        <p:blipFill>
          <a:blip r:embed="rId2" cstate="print"/>
          <a:srcRect/>
          <a:stretch>
            <a:fillRect/>
          </a:stretch>
        </p:blipFill>
        <p:spPr bwMode="auto">
          <a:xfrm>
            <a:off x="0" y="1447800"/>
            <a:ext cx="9144000" cy="5125770"/>
          </a:xfrm>
          <a:prstGeom prst="rect">
            <a:avLst/>
          </a:prstGeom>
          <a:noFill/>
        </p:spPr>
      </p:pic>
      <p:sp>
        <p:nvSpPr>
          <p:cNvPr id="5" name="Title 4"/>
          <p:cNvSpPr>
            <a:spLocks noGrp="1"/>
          </p:cNvSpPr>
          <p:nvPr>
            <p:ph type="title"/>
          </p:nvPr>
        </p:nvSpPr>
        <p:spPr/>
        <p:txBody>
          <a:bodyPr/>
          <a:lstStyle/>
          <a:p>
            <a:r>
              <a:rPr lang="en-US" dirty="0" smtClean="0"/>
              <a:t>Atomic Mass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Atomic Mass</a:t>
            </a:r>
            <a:endParaRPr lang="en-US" dirty="0"/>
          </a:p>
        </p:txBody>
      </p:sp>
      <p:sp>
        <p:nvSpPr>
          <p:cNvPr id="4" name="Content Placeholder 3"/>
          <p:cNvSpPr>
            <a:spLocks noGrp="1"/>
          </p:cNvSpPr>
          <p:nvPr>
            <p:ph idx="1"/>
          </p:nvPr>
        </p:nvSpPr>
        <p:spPr/>
        <p:txBody>
          <a:bodyPr/>
          <a:lstStyle/>
          <a:p>
            <a:r>
              <a:rPr lang="en-US" dirty="0" smtClean="0"/>
              <a:t>How many moles of carbon are in 12.4 g sample of coal, which is composed of carbon?</a:t>
            </a:r>
          </a:p>
          <a:p>
            <a:pPr marL="0" indent="0">
              <a:buNone/>
            </a:pPr>
            <a:endParaRPr lang="en-US" dirty="0"/>
          </a:p>
        </p:txBody>
      </p:sp>
    </p:spTree>
    <p:extLst>
      <p:ext uri="{BB962C8B-B14F-4D97-AF65-F5344CB8AC3E}">
        <p14:creationId xmlns:p14="http://schemas.microsoft.com/office/powerpoint/2010/main" val="105626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Atomic Mass</a:t>
            </a:r>
            <a:endParaRPr lang="en-US" dirty="0"/>
          </a:p>
        </p:txBody>
      </p:sp>
      <p:sp>
        <p:nvSpPr>
          <p:cNvPr id="4" name="Content Placeholder 3"/>
          <p:cNvSpPr>
            <a:spLocks noGrp="1"/>
          </p:cNvSpPr>
          <p:nvPr>
            <p:ph idx="1"/>
          </p:nvPr>
        </p:nvSpPr>
        <p:spPr/>
        <p:txBody>
          <a:bodyPr/>
          <a:lstStyle/>
          <a:p>
            <a:r>
              <a:rPr lang="en-US" dirty="0" smtClean="0"/>
              <a:t>If there are 1.72 x 10</a:t>
            </a:r>
            <a:r>
              <a:rPr lang="en-US" baseline="30000" dirty="0" smtClean="0"/>
              <a:t>23</a:t>
            </a:r>
            <a:r>
              <a:rPr lang="en-US" dirty="0" smtClean="0"/>
              <a:t> atoms of Ne in a neon sign, how many grams of neon are there in the glass tube?  </a:t>
            </a:r>
            <a:endParaRPr lang="en-US" dirty="0"/>
          </a:p>
        </p:txBody>
      </p:sp>
    </p:spTree>
    <p:extLst>
      <p:ext uri="{BB962C8B-B14F-4D97-AF65-F5344CB8AC3E}">
        <p14:creationId xmlns:p14="http://schemas.microsoft.com/office/powerpoint/2010/main" val="105626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Molar Mass</a:t>
            </a:r>
            <a:endParaRPr lang="en-US" dirty="0"/>
          </a:p>
        </p:txBody>
      </p:sp>
      <p:sp>
        <p:nvSpPr>
          <p:cNvPr id="4" name="Content Placeholder 3"/>
          <p:cNvSpPr>
            <a:spLocks noGrp="1"/>
          </p:cNvSpPr>
          <p:nvPr>
            <p:ph idx="1"/>
          </p:nvPr>
        </p:nvSpPr>
        <p:spPr/>
        <p:txBody>
          <a:bodyPr/>
          <a:lstStyle/>
          <a:p>
            <a:r>
              <a:rPr lang="en-US" dirty="0" smtClean="0"/>
              <a:t>What is the molar mass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Molar Mass</a:t>
            </a:r>
            <a:endParaRPr lang="en-US" dirty="0"/>
          </a:p>
        </p:txBody>
      </p:sp>
      <p:sp>
        <p:nvSpPr>
          <p:cNvPr id="4" name="Content Placeholder 3"/>
          <p:cNvSpPr>
            <a:spLocks noGrp="1"/>
          </p:cNvSpPr>
          <p:nvPr>
            <p:ph idx="1"/>
          </p:nvPr>
        </p:nvSpPr>
        <p:spPr/>
        <p:txBody>
          <a:bodyPr/>
          <a:lstStyle/>
          <a:p>
            <a:pPr algn="just"/>
            <a:r>
              <a:rPr lang="en-US" dirty="0" smtClean="0"/>
              <a:t>How many molecules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are in </a:t>
            </a:r>
            <a:r>
              <a:rPr lang="en-US" smtClean="0"/>
              <a:t>a 200. </a:t>
            </a:r>
            <a:r>
              <a:rPr lang="en-US" dirty="0" smtClean="0"/>
              <a:t>mg tablet?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228600" y="0"/>
            <a:ext cx="8686800" cy="1143000"/>
          </a:xfrm>
        </p:spPr>
        <p:txBody>
          <a:bodyPr/>
          <a:lstStyle/>
          <a:p>
            <a:pPr eaLnBrk="1" hangingPunct="1"/>
            <a:r>
              <a:rPr lang="en-US" dirty="0" smtClean="0">
                <a:solidFill>
                  <a:schemeClr val="tx1"/>
                </a:solidFill>
              </a:rPr>
              <a:t>Example – Mole Conversions</a:t>
            </a:r>
          </a:p>
        </p:txBody>
      </p:sp>
      <p:sp>
        <p:nvSpPr>
          <p:cNvPr id="16387" name="Rectangle 6"/>
          <p:cNvSpPr>
            <a:spLocks noGrp="1" noChangeArrowheads="1"/>
          </p:cNvSpPr>
          <p:nvPr>
            <p:ph type="body" idx="1"/>
          </p:nvPr>
        </p:nvSpPr>
        <p:spPr>
          <a:xfrm>
            <a:off x="457200" y="1447800"/>
            <a:ext cx="8229600" cy="5257800"/>
          </a:xfrm>
        </p:spPr>
        <p:txBody>
          <a:bodyPr/>
          <a:lstStyle/>
          <a:p>
            <a:pPr algn="just" eaLnBrk="1" hangingPunct="1">
              <a:lnSpc>
                <a:spcPct val="90000"/>
              </a:lnSpc>
            </a:pPr>
            <a:r>
              <a:rPr lang="en-US" dirty="0" smtClean="0"/>
              <a:t>Lead(II) chromate, PbCrO</a:t>
            </a:r>
            <a:r>
              <a:rPr lang="en-US" baseline="-25000" dirty="0" smtClean="0"/>
              <a:t>4</a:t>
            </a:r>
            <a:r>
              <a:rPr lang="en-US" dirty="0" smtClean="0"/>
              <a:t>, is a yellow pigment used in paint known as chrome yellow. </a:t>
            </a:r>
          </a:p>
          <a:p>
            <a:pPr marL="457200" indent="-457200" algn="just" eaLnBrk="1" hangingPunct="1">
              <a:lnSpc>
                <a:spcPct val="90000"/>
              </a:lnSpc>
              <a:buFont typeface="+mj-lt"/>
              <a:buAutoNum type="alphaLcParenR"/>
            </a:pPr>
            <a:r>
              <a:rPr lang="en-US" dirty="0" smtClean="0"/>
              <a:t>If you precipitate 45.6 g of lead(II) chromate, how many moles do you precipitate?</a:t>
            </a:r>
          </a:p>
          <a:p>
            <a:pPr eaLnBrk="1" hangingPunct="1">
              <a:lnSpc>
                <a:spcPct val="90000"/>
              </a:lnSpc>
              <a:buNone/>
            </a:pP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Counting – the mole and Avogadro’s number</a:t>
            </a:r>
          </a:p>
        </p:txBody>
      </p:sp>
      <p:grpSp>
        <p:nvGrpSpPr>
          <p:cNvPr id="4" name="Group 10"/>
          <p:cNvGrpSpPr>
            <a:grpSpLocks/>
          </p:cNvGrpSpPr>
          <p:nvPr/>
        </p:nvGrpSpPr>
        <p:grpSpPr bwMode="auto">
          <a:xfrm>
            <a:off x="0" y="1447800"/>
            <a:ext cx="8686800" cy="5029200"/>
            <a:chOff x="528" y="1632"/>
            <a:chExt cx="4512" cy="2054"/>
          </a:xfrm>
        </p:grpSpPr>
        <p:pic>
          <p:nvPicPr>
            <p:cNvPr id="5" name="Picture 7" descr="07_Pg194_UnFigure"/>
            <p:cNvPicPr>
              <a:picLocks noChangeAspect="1" noChangeArrowheads="1"/>
            </p:cNvPicPr>
            <p:nvPr/>
          </p:nvPicPr>
          <p:blipFill>
            <a:blip r:embed="rId2" cstate="print"/>
            <a:srcRect/>
            <a:stretch>
              <a:fillRect/>
            </a:stretch>
          </p:blipFill>
          <p:spPr bwMode="auto">
            <a:xfrm>
              <a:off x="2160" y="1632"/>
              <a:ext cx="2880" cy="2054"/>
            </a:xfrm>
            <a:prstGeom prst="rect">
              <a:avLst/>
            </a:prstGeom>
            <a:noFill/>
          </p:spPr>
        </p:pic>
        <p:sp>
          <p:nvSpPr>
            <p:cNvPr id="6" name="Text Box 9"/>
            <p:cNvSpPr txBox="1">
              <a:spLocks noChangeArrowheads="1"/>
            </p:cNvSpPr>
            <p:nvPr/>
          </p:nvSpPr>
          <p:spPr bwMode="auto">
            <a:xfrm>
              <a:off x="528" y="3274"/>
              <a:ext cx="1680" cy="326"/>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Collections of items include dozen, gross, and mole.</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228600" y="0"/>
            <a:ext cx="8686800" cy="1143000"/>
          </a:xfrm>
        </p:spPr>
        <p:txBody>
          <a:bodyPr/>
          <a:lstStyle/>
          <a:p>
            <a:pPr eaLnBrk="1" hangingPunct="1"/>
            <a:r>
              <a:rPr lang="en-US" dirty="0" smtClean="0">
                <a:solidFill>
                  <a:schemeClr val="tx1"/>
                </a:solidFill>
              </a:rPr>
              <a:t>Example – Mole Conversions</a:t>
            </a:r>
          </a:p>
        </p:txBody>
      </p:sp>
      <p:sp>
        <p:nvSpPr>
          <p:cNvPr id="16387" name="Rectangle 6"/>
          <p:cNvSpPr>
            <a:spLocks noGrp="1" noChangeArrowheads="1"/>
          </p:cNvSpPr>
          <p:nvPr>
            <p:ph type="body" idx="1"/>
          </p:nvPr>
        </p:nvSpPr>
        <p:spPr>
          <a:xfrm>
            <a:off x="457200" y="1447800"/>
            <a:ext cx="8229600" cy="5257800"/>
          </a:xfrm>
        </p:spPr>
        <p:txBody>
          <a:bodyPr/>
          <a:lstStyle/>
          <a:p>
            <a:pPr algn="just" eaLnBrk="1" hangingPunct="1">
              <a:lnSpc>
                <a:spcPct val="90000"/>
              </a:lnSpc>
            </a:pPr>
            <a:r>
              <a:rPr lang="en-US" dirty="0" smtClean="0"/>
              <a:t>Lead(II) chromate, PbCrO</a:t>
            </a:r>
            <a:r>
              <a:rPr lang="en-US" baseline="-25000" dirty="0" smtClean="0"/>
              <a:t>4</a:t>
            </a:r>
            <a:r>
              <a:rPr lang="en-US" dirty="0" smtClean="0"/>
              <a:t>, is a yellow pigment used in paint known as chrome yellow. </a:t>
            </a:r>
          </a:p>
          <a:p>
            <a:pPr marL="457200" indent="-457200" algn="just" eaLnBrk="1" hangingPunct="1">
              <a:lnSpc>
                <a:spcPct val="90000"/>
              </a:lnSpc>
              <a:buFont typeface="+mj-lt"/>
              <a:buAutoNum type="alphaLcParenR"/>
            </a:pPr>
            <a:r>
              <a:rPr lang="en-US" dirty="0" smtClean="0"/>
              <a:t>If you precipitate 45.6g of lead(II) chromate, how many moles do you precipitate?</a:t>
            </a:r>
          </a:p>
          <a:p>
            <a:pPr marL="457200" indent="-457200" algn="just" eaLnBrk="1" hangingPunct="1">
              <a:lnSpc>
                <a:spcPct val="90000"/>
              </a:lnSpc>
              <a:buFont typeface="+mj-lt"/>
              <a:buAutoNum type="alphaLcParenR"/>
            </a:pPr>
            <a:r>
              <a:rPr lang="en-US" dirty="0" smtClean="0"/>
              <a:t>How many atoms of oxygen are in that sample?</a:t>
            </a:r>
          </a:p>
          <a:p>
            <a:pPr eaLnBrk="1" hangingPunct="1">
              <a:lnSpc>
                <a:spcPct val="90000"/>
              </a:lnSpc>
              <a:buNone/>
            </a:pP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Mole Conversions</a:t>
            </a:r>
            <a:endParaRPr lang="en-US" dirty="0"/>
          </a:p>
        </p:txBody>
      </p:sp>
      <p:sp>
        <p:nvSpPr>
          <p:cNvPr id="17410" name="Rectangle 3"/>
          <p:cNvSpPr>
            <a:spLocks noGrp="1" noChangeArrowheads="1"/>
          </p:cNvSpPr>
          <p:nvPr>
            <p:ph idx="1"/>
          </p:nvPr>
        </p:nvSpPr>
        <p:spPr/>
        <p:txBody>
          <a:bodyPr/>
          <a:lstStyle/>
          <a:p>
            <a:pPr algn="just" eaLnBrk="1" hangingPunct="1">
              <a:lnSpc>
                <a:spcPct val="90000"/>
              </a:lnSpc>
            </a:pPr>
            <a:r>
              <a:rPr lang="en-US" dirty="0" smtClean="0"/>
              <a:t>Hydrogen cyanide (HCN) is a volatile, colorless liquid with the odor of certain fruit pits (peach and cherry).  The compound is highly toxic.  What is the mass of 3.14 x 10</a:t>
            </a:r>
            <a:r>
              <a:rPr lang="en-US" baseline="30000" dirty="0" smtClean="0"/>
              <a:t>19</a:t>
            </a:r>
            <a:r>
              <a:rPr lang="en-US" dirty="0" smtClean="0"/>
              <a:t> molecules of HCN?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G06_05-03i"/>
          <p:cNvPicPr>
            <a:picLocks noChangeAspect="1" noChangeArrowheads="1"/>
          </p:cNvPicPr>
          <p:nvPr/>
        </p:nvPicPr>
        <p:blipFill>
          <a:blip r:embed="rId3" cstate="print"/>
          <a:srcRect/>
          <a:stretch>
            <a:fillRect/>
          </a:stretch>
        </p:blipFill>
        <p:spPr bwMode="auto">
          <a:xfrm>
            <a:off x="533400" y="1447800"/>
            <a:ext cx="8305800" cy="5149714"/>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Example – Mass Percent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Mass Percent</a:t>
            </a:r>
            <a:endParaRPr lang="en-US" dirty="0"/>
          </a:p>
        </p:txBody>
      </p:sp>
      <p:sp>
        <p:nvSpPr>
          <p:cNvPr id="20482" name="Rectangle 3"/>
          <p:cNvSpPr>
            <a:spLocks noGrp="1" noChangeArrowheads="1"/>
          </p:cNvSpPr>
          <p:nvPr>
            <p:ph idx="1"/>
          </p:nvPr>
        </p:nvSpPr>
        <p:spPr/>
        <p:txBody>
          <a:bodyPr/>
          <a:lstStyle/>
          <a:p>
            <a:pPr algn="just" eaLnBrk="1" hangingPunct="1"/>
            <a:r>
              <a:rPr lang="en-US" altLang="zh-CN" dirty="0" smtClean="0">
                <a:ea typeface="宋体" charset="-122"/>
              </a:rPr>
              <a:t>Sodium nitrite (NaNO</a:t>
            </a:r>
            <a:r>
              <a:rPr lang="en-US" altLang="zh-CN" baseline="-25000" dirty="0" smtClean="0">
                <a:ea typeface="宋体" charset="-122"/>
              </a:rPr>
              <a:t>2</a:t>
            </a:r>
            <a:r>
              <a:rPr lang="en-US" altLang="zh-CN" dirty="0" smtClean="0">
                <a:ea typeface="宋体" charset="-122"/>
              </a:rPr>
              <a:t>) is a food preservative that is added to ham, hot dogs, and bologna. In recent years its use has come under attack because it has been shown to lead to cancer in certain animals. Calculate the percent composition by mass of Na, N, and O in NaNO</a:t>
            </a:r>
            <a:r>
              <a:rPr lang="en-US" altLang="zh-CN" baseline="-25000" dirty="0" smtClean="0">
                <a:ea typeface="宋体" charset="-122"/>
              </a:rPr>
              <a:t>2</a:t>
            </a:r>
            <a:r>
              <a:rPr lang="en-US" altLang="zh-CN" dirty="0" smtClean="0">
                <a:ea typeface="宋体" charset="-122"/>
              </a:rPr>
              <a:t>.</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–Mass Percent</a:t>
            </a:r>
            <a:endParaRPr lang="en-US" dirty="0"/>
          </a:p>
        </p:txBody>
      </p:sp>
      <p:sp>
        <p:nvSpPr>
          <p:cNvPr id="21506" name="Rectangle 2"/>
          <p:cNvSpPr>
            <a:spLocks noGrp="1" noChangeArrowheads="1"/>
          </p:cNvSpPr>
          <p:nvPr>
            <p:ph idx="1"/>
          </p:nvPr>
        </p:nvSpPr>
        <p:spPr/>
        <p:txBody>
          <a:bodyPr/>
          <a:lstStyle/>
          <a:p>
            <a:pPr eaLnBrk="1" hangingPunct="1"/>
            <a:r>
              <a:rPr lang="en-US" dirty="0" smtClean="0"/>
              <a:t>Calculate the percent composition of </a:t>
            </a:r>
            <a:r>
              <a:rPr lang="en-US" dirty="0" err="1" smtClean="0"/>
              <a:t>stearic</a:t>
            </a:r>
            <a:r>
              <a:rPr lang="en-US" dirty="0" smtClean="0"/>
              <a:t> acid, C</a:t>
            </a:r>
            <a:r>
              <a:rPr lang="en-US" baseline="-25000" dirty="0" smtClean="0"/>
              <a:t>18</a:t>
            </a:r>
            <a:r>
              <a:rPr lang="en-US" dirty="0" smtClean="0"/>
              <a:t>H</a:t>
            </a:r>
            <a:r>
              <a:rPr lang="en-US" baseline="-25000" dirty="0" smtClean="0"/>
              <a:t>36</a:t>
            </a:r>
            <a:r>
              <a:rPr lang="en-US" dirty="0" smtClean="0"/>
              <a:t>O</a:t>
            </a:r>
            <a:r>
              <a:rPr lang="en-US" baseline="-25000" dirty="0" smtClean="0"/>
              <a:t>2</a:t>
            </a:r>
            <a:r>
              <a:rPr lang="en-US" dirty="0" smtClean="0"/>
              <a:t>, a principle component of saturated fat.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800" dirty="0" smtClean="0"/>
              <a:t>How are molecular and empirical formulas related? </a:t>
            </a:r>
            <a:endParaRPr lang="en-US" sz="2800" dirty="0"/>
          </a:p>
        </p:txBody>
      </p:sp>
      <p:graphicFrame>
        <p:nvGraphicFramePr>
          <p:cNvPr id="108645" name="Group 101"/>
          <p:cNvGraphicFramePr>
            <a:graphicFrameLocks noGrp="1"/>
          </p:cNvGraphicFramePr>
          <p:nvPr>
            <p:ph type="tbl" idx="4294967295"/>
            <p:extLst>
              <p:ext uri="{D42A27DB-BD31-4B8C-83A1-F6EECF244321}">
                <p14:modId xmlns:p14="http://schemas.microsoft.com/office/powerpoint/2010/main" val="139473755"/>
              </p:ext>
            </p:extLst>
          </p:nvPr>
        </p:nvGraphicFramePr>
        <p:xfrm>
          <a:off x="609600" y="1219200"/>
          <a:ext cx="7467600" cy="4525963"/>
        </p:xfrm>
        <a:graphic>
          <a:graphicData uri="http://schemas.openxmlformats.org/drawingml/2006/table">
            <a:tbl>
              <a:tblPr/>
              <a:tblGrid>
                <a:gridCol w="1523999"/>
                <a:gridCol w="1447800"/>
                <a:gridCol w="2743200"/>
                <a:gridCol w="1752601"/>
              </a:tblGrid>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compound name </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molecular formula</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ratio = molecular/empirical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empirical formula</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hydrazine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4</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2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peroxide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2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water</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1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glucose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6</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12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6</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6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Empirical Formula</a:t>
            </a:r>
            <a:endParaRPr lang="en-US" dirty="0"/>
          </a:p>
        </p:txBody>
      </p:sp>
      <p:sp>
        <p:nvSpPr>
          <p:cNvPr id="21506" name="Rectangle 2"/>
          <p:cNvSpPr>
            <a:spLocks noGrp="1" noChangeArrowheads="1"/>
          </p:cNvSpPr>
          <p:nvPr>
            <p:ph idx="1"/>
          </p:nvPr>
        </p:nvSpPr>
        <p:spPr/>
        <p:txBody>
          <a:bodyPr/>
          <a:lstStyle/>
          <a:p>
            <a:pPr eaLnBrk="1" hangingPunct="1"/>
            <a:r>
              <a:rPr lang="en-US" dirty="0" smtClean="0"/>
              <a:t>A compound is found to contain 75.0% carbon and 25.0% hydrogen. What is the empirical formula?</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Empirical Formula</a:t>
            </a:r>
            <a:endParaRPr lang="en-US" dirty="0"/>
          </a:p>
        </p:txBody>
      </p:sp>
      <p:sp>
        <p:nvSpPr>
          <p:cNvPr id="24578" name="Rectangle 3"/>
          <p:cNvSpPr>
            <a:spLocks noGrp="1" noChangeArrowheads="1"/>
          </p:cNvSpPr>
          <p:nvPr>
            <p:ph idx="1"/>
          </p:nvPr>
        </p:nvSpPr>
        <p:spPr/>
        <p:txBody>
          <a:bodyPr/>
          <a:lstStyle/>
          <a:p>
            <a:pPr eaLnBrk="1" hangingPunct="1"/>
            <a:r>
              <a:rPr lang="en-US" dirty="0" smtClean="0"/>
              <a:t>The major air pollutant in coal burning countries is a colorless, pungent gaseous compound containing only sulfur and oxygen.  Chemical analysis of a 1.078 g sample of this gas showed that it contained 0.540 g  of S and 0.538 g of O.  What is the empirical formula of this compound?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pPr eaLnBrk="1" hangingPunct="1"/>
            <a:r>
              <a:rPr lang="en-US" sz="3600" dirty="0" smtClean="0"/>
              <a:t>Empirical Formula from % Composition</a:t>
            </a:r>
          </a:p>
        </p:txBody>
      </p:sp>
      <p:sp>
        <p:nvSpPr>
          <p:cNvPr id="25603" name="Rectangle 3"/>
          <p:cNvSpPr>
            <a:spLocks noGrp="1" noChangeArrowheads="1"/>
          </p:cNvSpPr>
          <p:nvPr>
            <p:ph type="body" idx="1"/>
          </p:nvPr>
        </p:nvSpPr>
        <p:spPr>
          <a:xfrm>
            <a:off x="457200" y="990600"/>
            <a:ext cx="8229600" cy="5135563"/>
          </a:xfrm>
        </p:spPr>
        <p:txBody>
          <a:bodyPr/>
          <a:lstStyle/>
          <a:p>
            <a:pPr eaLnBrk="1" hangingPunct="1"/>
            <a:r>
              <a:rPr lang="en-US" sz="2400" dirty="0" smtClean="0"/>
              <a:t>Polystyrene, a well-known plastic, is composed of 92.26% carbon and 7.74% hydrogen.</a:t>
            </a:r>
          </a:p>
          <a:p>
            <a:pPr lvl="1" eaLnBrk="1" hangingPunct="1"/>
            <a:r>
              <a:rPr lang="en-US" sz="2400" dirty="0" smtClean="0"/>
              <a:t>How many grams of each element are in 100 grams of polystyrene?</a:t>
            </a:r>
          </a:p>
          <a:p>
            <a:pPr lvl="1" eaLnBrk="1" hangingPunct="1"/>
            <a:r>
              <a:rPr lang="en-US" sz="2400" dirty="0" smtClean="0"/>
              <a:t>How many moles of each element are in 100 g of polystyrene?</a:t>
            </a:r>
          </a:p>
          <a:p>
            <a:pPr lvl="1" eaLnBrk="1" hangingPunct="1"/>
            <a:r>
              <a:rPr lang="en-US" sz="2400" dirty="0" smtClean="0"/>
              <a:t>What is the mole ratio in integers?</a:t>
            </a:r>
          </a:p>
          <a:p>
            <a:pPr lvl="1" eaLnBrk="1" hangingPunct="1"/>
            <a:r>
              <a:rPr lang="en-US" sz="2400" dirty="0" smtClean="0"/>
              <a:t>What is the empirical formula?</a:t>
            </a:r>
          </a:p>
          <a:p>
            <a:pPr lvl="1" eaLnBrk="1" hangingPunct="1"/>
            <a:r>
              <a:rPr lang="en-US" sz="2400" dirty="0" smtClean="0"/>
              <a:t>The typical polystyrene molecule has a molar mass of 100,000 to 400,000. If the molecular mass of the polystyrene sample </a:t>
            </a:r>
            <a:r>
              <a:rPr lang="en-US" sz="2400" smtClean="0"/>
              <a:t>is 182,266 </a:t>
            </a:r>
            <a:r>
              <a:rPr lang="en-US" sz="2400" dirty="0" smtClean="0"/>
              <a:t>g/</a:t>
            </a:r>
            <a:r>
              <a:rPr lang="en-US" sz="2400" dirty="0" err="1" smtClean="0"/>
              <a:t>mol</a:t>
            </a:r>
            <a:r>
              <a:rPr lang="en-US" sz="2400" dirty="0" smtClean="0"/>
              <a:t>, what is the molecular formula?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Empirical Formula</a:t>
            </a:r>
            <a:endParaRPr lang="en-US" dirty="0"/>
          </a:p>
        </p:txBody>
      </p:sp>
      <p:sp>
        <p:nvSpPr>
          <p:cNvPr id="26626" name="Rectangle 3"/>
          <p:cNvSpPr>
            <a:spLocks noGrp="1" noChangeArrowheads="1"/>
          </p:cNvSpPr>
          <p:nvPr>
            <p:ph idx="1"/>
          </p:nvPr>
        </p:nvSpPr>
        <p:spPr/>
        <p:txBody>
          <a:bodyPr/>
          <a:lstStyle/>
          <a:p>
            <a:pPr eaLnBrk="1" hangingPunct="1"/>
            <a:r>
              <a:rPr lang="en-US" dirty="0" smtClean="0"/>
              <a:t>Ascorbic acid (vitamin C) cures scurvy and may help prevent the common cold.  It is composed of 40.92% C, 4.58% H, and 54.50% O.  </a:t>
            </a:r>
          </a:p>
          <a:p>
            <a:pPr marL="514350" indent="-514350" eaLnBrk="1" hangingPunct="1">
              <a:buFont typeface="+mj-lt"/>
              <a:buAutoNum type="alphaLcParenR"/>
            </a:pPr>
            <a:r>
              <a:rPr lang="en-US" dirty="0"/>
              <a:t>What is the empirical formula of ascorbic acid</a:t>
            </a:r>
            <a:r>
              <a:rPr lang="en-US" dirty="0" smtClean="0"/>
              <a:t>?</a:t>
            </a:r>
          </a:p>
          <a:p>
            <a:pPr marL="514350" indent="-514350" eaLnBrk="1" hangingPunct="1">
              <a:buFont typeface="+mj-lt"/>
              <a:buAutoNum type="alphaLcParenR"/>
            </a:pPr>
            <a:r>
              <a:rPr lang="en-US" dirty="0" smtClean="0"/>
              <a:t>What is the molecular formula, if the molecular mass is 176.21 g/</a:t>
            </a:r>
            <a:r>
              <a:rPr lang="en-US" dirty="0" err="1" smtClean="0"/>
              <a:t>mol</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The Mole Concept</a:t>
            </a:r>
            <a:endParaRPr lang="en-US" dirty="0"/>
          </a:p>
        </p:txBody>
      </p:sp>
      <p:sp>
        <p:nvSpPr>
          <p:cNvPr id="6146" name="Rectangle 3"/>
          <p:cNvSpPr>
            <a:spLocks noGrp="1" noChangeArrowheads="1"/>
          </p:cNvSpPr>
          <p:nvPr>
            <p:ph idx="1"/>
          </p:nvPr>
        </p:nvSpPr>
        <p:spPr/>
        <p:txBody>
          <a:bodyPr/>
          <a:lstStyle/>
          <a:p>
            <a:pPr eaLnBrk="1" hangingPunct="1"/>
            <a:r>
              <a:rPr lang="en-US" sz="2800" dirty="0" smtClean="0"/>
              <a:t>An orange truck contains five dozen oranges, how many oranges are in the truck?</a:t>
            </a:r>
          </a:p>
          <a:p>
            <a:pPr eaLnBrk="1" hangingPunct="1">
              <a:buNone/>
            </a:pPr>
            <a:endParaRPr lang="en-US"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Example – Empirical Formula</a:t>
            </a:r>
          </a:p>
        </p:txBody>
      </p:sp>
      <p:sp>
        <p:nvSpPr>
          <p:cNvPr id="27651" name="Rectangle 3"/>
          <p:cNvSpPr>
            <a:spLocks noGrp="1" noChangeArrowheads="1"/>
          </p:cNvSpPr>
          <p:nvPr>
            <p:ph type="body" idx="1"/>
          </p:nvPr>
        </p:nvSpPr>
        <p:spPr/>
        <p:txBody>
          <a:bodyPr/>
          <a:lstStyle/>
          <a:p>
            <a:pPr eaLnBrk="1" hangingPunct="1"/>
            <a:r>
              <a:rPr lang="en-US" smtClean="0"/>
              <a:t>TNT, trinitrotoluene, is composed of 37.01% carbon, 2.22% hydrogen, 18.50% nitrogen, and 42.26% oxygen.  Determine its empirical formula.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z="4000" dirty="0" smtClean="0">
                <a:ea typeface="宋体" charset="-122"/>
              </a:rPr>
              <a:t>Example - Molecular Formula</a:t>
            </a:r>
            <a:endParaRPr lang="en-US" sz="4000" dirty="0" smtClean="0"/>
          </a:p>
        </p:txBody>
      </p:sp>
      <p:sp>
        <p:nvSpPr>
          <p:cNvPr id="29699" name="Rectangle 3"/>
          <p:cNvSpPr>
            <a:spLocks noGrp="1" noChangeArrowheads="1"/>
          </p:cNvSpPr>
          <p:nvPr>
            <p:ph type="body" idx="1"/>
          </p:nvPr>
        </p:nvSpPr>
        <p:spPr>
          <a:xfrm>
            <a:off x="457200" y="1600200"/>
            <a:ext cx="8229600" cy="3429000"/>
          </a:xfrm>
        </p:spPr>
        <p:txBody>
          <a:bodyPr/>
          <a:lstStyle/>
          <a:p>
            <a:pPr eaLnBrk="1" hangingPunct="1"/>
            <a:r>
              <a:rPr lang="en-US" altLang="zh-CN" dirty="0" smtClean="0">
                <a:ea typeface="宋体" charset="-122"/>
              </a:rPr>
              <a:t>The empirical formula of </a:t>
            </a:r>
            <a:r>
              <a:rPr lang="en-US" altLang="zh-CN" dirty="0" err="1" smtClean="0">
                <a:ea typeface="宋体" charset="-122"/>
              </a:rPr>
              <a:t>ethanoic</a:t>
            </a:r>
            <a:r>
              <a:rPr lang="en-US" altLang="zh-CN" dirty="0" smtClean="0">
                <a:ea typeface="宋体" charset="-122"/>
              </a:rPr>
              <a:t> acid, the important ingredient of vinegar, is CH</a:t>
            </a:r>
            <a:r>
              <a:rPr lang="en-US" altLang="zh-CN" baseline="-25000" dirty="0" smtClean="0">
                <a:ea typeface="宋体" charset="-122"/>
              </a:rPr>
              <a:t>2</a:t>
            </a:r>
            <a:r>
              <a:rPr lang="en-US" altLang="zh-CN" dirty="0" smtClean="0">
                <a:ea typeface="宋体" charset="-122"/>
              </a:rPr>
              <a:t>O.  What is the molecular formula of the compound, given that its molar mass is around 60 g/mol?</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z="4000" dirty="0" smtClean="0">
                <a:ea typeface="宋体" charset="-122"/>
              </a:rPr>
              <a:t>Example - Molecular Formula</a:t>
            </a:r>
            <a:endParaRPr lang="en-US" sz="4000" dirty="0" smtClean="0"/>
          </a:p>
        </p:txBody>
      </p:sp>
      <p:sp>
        <p:nvSpPr>
          <p:cNvPr id="29699" name="Rectangle 3"/>
          <p:cNvSpPr>
            <a:spLocks noGrp="1" noChangeArrowheads="1"/>
          </p:cNvSpPr>
          <p:nvPr>
            <p:ph type="body" idx="1"/>
          </p:nvPr>
        </p:nvSpPr>
        <p:spPr>
          <a:xfrm>
            <a:off x="457200" y="1600200"/>
            <a:ext cx="8229600" cy="4724400"/>
          </a:xfrm>
        </p:spPr>
        <p:txBody>
          <a:bodyPr/>
          <a:lstStyle/>
          <a:p>
            <a:pPr eaLnBrk="1" hangingPunct="1"/>
            <a:r>
              <a:rPr lang="en-US" altLang="zh-CN" dirty="0" smtClean="0">
                <a:ea typeface="宋体" charset="-122"/>
              </a:rPr>
              <a:t>Nicotine is an alkaloid found in the nightshade family of plants. It is present in small amounts in eggplant and tomato plants, but makes up 0.6-3.0% of the dry weight of tobacco. Nicotine has an empirical formula of C</a:t>
            </a:r>
            <a:r>
              <a:rPr lang="en-US" altLang="zh-CN" baseline="-25000" dirty="0" smtClean="0">
                <a:ea typeface="宋体" charset="-122"/>
              </a:rPr>
              <a:t>5</a:t>
            </a:r>
            <a:r>
              <a:rPr lang="en-US" altLang="zh-CN" dirty="0" smtClean="0">
                <a:ea typeface="宋体" charset="-122"/>
              </a:rPr>
              <a:t>H</a:t>
            </a:r>
            <a:r>
              <a:rPr lang="en-US" altLang="zh-CN" baseline="-25000" dirty="0" smtClean="0">
                <a:ea typeface="宋体" charset="-122"/>
              </a:rPr>
              <a:t>7</a:t>
            </a:r>
            <a:r>
              <a:rPr lang="en-US" altLang="zh-CN" dirty="0" smtClean="0">
                <a:ea typeface="宋体" charset="-122"/>
              </a:rPr>
              <a:t>N and a molar mass of about 160 g/mol. What is the molecular formula? </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Molecular Formula</a:t>
            </a:r>
            <a:endParaRPr lang="en-US" dirty="0"/>
          </a:p>
        </p:txBody>
      </p:sp>
      <p:sp>
        <p:nvSpPr>
          <p:cNvPr id="30722" name="Rectangle 3"/>
          <p:cNvSpPr>
            <a:spLocks noGrp="1" noChangeArrowheads="1"/>
          </p:cNvSpPr>
          <p:nvPr>
            <p:ph idx="1"/>
          </p:nvPr>
        </p:nvSpPr>
        <p:spPr/>
        <p:txBody>
          <a:bodyPr/>
          <a:lstStyle/>
          <a:p>
            <a:pPr eaLnBrk="1" hangingPunct="1"/>
            <a:r>
              <a:rPr lang="en-US" smtClean="0"/>
              <a:t>A compound containing only sulfur and nitrogen is 69.6% S by mass; the molar mass is 184 g/mol.  What are the empirical and molecular formulas of the compound?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Example – Molecular Formula</a:t>
            </a:r>
          </a:p>
        </p:txBody>
      </p:sp>
      <p:sp>
        <p:nvSpPr>
          <p:cNvPr id="31747" name="Rectangle 3"/>
          <p:cNvSpPr>
            <a:spLocks noGrp="1" noChangeArrowheads="1"/>
          </p:cNvSpPr>
          <p:nvPr>
            <p:ph type="body" idx="1"/>
          </p:nvPr>
        </p:nvSpPr>
        <p:spPr/>
        <p:txBody>
          <a:bodyPr/>
          <a:lstStyle/>
          <a:p>
            <a:pPr eaLnBrk="1" hangingPunct="1"/>
            <a:r>
              <a:rPr lang="en-US" dirty="0" err="1" smtClean="0"/>
              <a:t>Fluorocarbonyl</a:t>
            </a:r>
            <a:r>
              <a:rPr lang="en-US" dirty="0" smtClean="0"/>
              <a:t> </a:t>
            </a:r>
            <a:r>
              <a:rPr lang="en-US" dirty="0" err="1" smtClean="0"/>
              <a:t>hypofluorite</a:t>
            </a:r>
            <a:r>
              <a:rPr lang="en-US" dirty="0" smtClean="0"/>
              <a:t> was recently isolated, and analysis showed it to be 14.6% C, 39.0% O, and 46.3% F.  If the molar mass of the compound is 82 g/mol determine the empirical and the molecular formula for the compound.</a:t>
            </a:r>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Molecular Formula</a:t>
            </a:r>
            <a:endParaRPr lang="en-US" dirty="0"/>
          </a:p>
        </p:txBody>
      </p:sp>
      <p:sp>
        <p:nvSpPr>
          <p:cNvPr id="32770" name="Rectangle 2"/>
          <p:cNvSpPr>
            <a:spLocks noGrp="1" noChangeArrowheads="1"/>
          </p:cNvSpPr>
          <p:nvPr>
            <p:ph idx="1"/>
          </p:nvPr>
        </p:nvSpPr>
        <p:spPr/>
        <p:txBody>
          <a:bodyPr/>
          <a:lstStyle/>
          <a:p>
            <a:pPr eaLnBrk="1" hangingPunct="1"/>
            <a:r>
              <a:rPr lang="en-US" dirty="0" err="1" smtClean="0"/>
              <a:t>Adipic</a:t>
            </a:r>
            <a:r>
              <a:rPr lang="en-US" dirty="0" smtClean="0"/>
              <a:t> acid is used in the manufacture of nylon.  It’s molar mass is about 146 </a:t>
            </a:r>
            <a:r>
              <a:rPr lang="en-US" dirty="0" err="1" smtClean="0"/>
              <a:t>amu</a:t>
            </a:r>
            <a:r>
              <a:rPr lang="en-US" dirty="0" smtClean="0"/>
              <a:t>, given its percent composition is 49.30% C, 6.91% H, and 43.79% O (by mass), what is the molecular formula?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Empirical Formula</a:t>
            </a:r>
            <a:endParaRPr lang="en-US" dirty="0"/>
          </a:p>
        </p:txBody>
      </p:sp>
      <p:sp>
        <p:nvSpPr>
          <p:cNvPr id="33794" name="Rectangle 2"/>
          <p:cNvSpPr>
            <a:spLocks noGrp="1" noChangeArrowheads="1"/>
          </p:cNvSpPr>
          <p:nvPr>
            <p:ph idx="1"/>
          </p:nvPr>
        </p:nvSpPr>
        <p:spPr/>
        <p:txBody>
          <a:bodyPr/>
          <a:lstStyle/>
          <a:p>
            <a:pPr eaLnBrk="1" hangingPunct="1"/>
            <a:r>
              <a:rPr lang="en-US" dirty="0" smtClean="0"/>
              <a:t>Phenol, commonly known as carbolic acid, was used by Joseph Lister as an antiseptic for surgery in 1865.  Its principle use today is in the manufacture of </a:t>
            </a:r>
            <a:r>
              <a:rPr lang="en-US" dirty="0" err="1" smtClean="0"/>
              <a:t>phenolic</a:t>
            </a:r>
            <a:r>
              <a:rPr lang="en-US" dirty="0" smtClean="0"/>
              <a:t> resins and plastics.  Combustion of 5.23 g of phenol yields 14.67 g CO</a:t>
            </a:r>
            <a:r>
              <a:rPr lang="en-US" baseline="-25000" dirty="0" smtClean="0"/>
              <a:t>2</a:t>
            </a:r>
            <a:r>
              <a:rPr lang="en-US" dirty="0" smtClean="0"/>
              <a:t> and 3.01 g H</a:t>
            </a:r>
            <a:r>
              <a:rPr lang="en-US" baseline="-25000" dirty="0" smtClean="0"/>
              <a:t>2</a:t>
            </a:r>
            <a:r>
              <a:rPr lang="en-US" dirty="0" smtClean="0"/>
              <a:t>O.  Phenol contains only C, H, and O.  What is the empirical formula of phenol?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Additional mole practice</a:t>
            </a:r>
          </a:p>
        </p:txBody>
      </p:sp>
      <p:sp>
        <p:nvSpPr>
          <p:cNvPr id="35843" name="Rectangle 3"/>
          <p:cNvSpPr>
            <a:spLocks noGrp="1" noChangeArrowheads="1"/>
          </p:cNvSpPr>
          <p:nvPr>
            <p:ph type="body" idx="1"/>
          </p:nvPr>
        </p:nvSpPr>
        <p:spPr/>
        <p:txBody>
          <a:bodyPr/>
          <a:lstStyle/>
          <a:p>
            <a:pPr eaLnBrk="1" hangingPunct="1"/>
            <a:endParaRPr lang="en-US" smtClean="0"/>
          </a:p>
          <a:p>
            <a:pPr eaLnBrk="1" hangingPunct="1"/>
            <a:r>
              <a:rPr lang="en-US" smtClean="0"/>
              <a:t>How many moles of nitrogen are in a sample of oxalamide (C</a:t>
            </a:r>
            <a:r>
              <a:rPr lang="en-US" baseline="-25000" smtClean="0"/>
              <a:t>2</a:t>
            </a:r>
            <a:r>
              <a:rPr lang="en-US" smtClean="0"/>
              <a:t>H</a:t>
            </a:r>
            <a:r>
              <a:rPr lang="en-US" baseline="-25000" smtClean="0"/>
              <a:t>4</a:t>
            </a:r>
            <a:r>
              <a:rPr lang="en-US" smtClean="0"/>
              <a:t>N</a:t>
            </a:r>
            <a:r>
              <a:rPr lang="en-US" baseline="-25000" smtClean="0"/>
              <a:t>2</a:t>
            </a:r>
            <a:r>
              <a:rPr lang="en-US" smtClean="0"/>
              <a:t>O</a:t>
            </a:r>
            <a:r>
              <a:rPr lang="en-US" baseline="-25000" smtClean="0"/>
              <a:t>2</a:t>
            </a:r>
            <a:r>
              <a:rPr lang="en-US" smtClean="0"/>
              <a:t>) that contains 6.4 moles of hydrogen?</a:t>
            </a:r>
          </a:p>
          <a:p>
            <a:pPr eaLnBrk="1" hangingPunct="1"/>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r>
              <a:rPr lang="en-US" sz="2800" smtClean="0"/>
              <a:t>The artificial sweetener Nutrasweet is the compound aspartame, with the molecular formula C</a:t>
            </a:r>
            <a:r>
              <a:rPr lang="en-US" sz="2800" baseline="-25000" smtClean="0"/>
              <a:t>14</a:t>
            </a:r>
            <a:r>
              <a:rPr lang="en-US" sz="2800" smtClean="0"/>
              <a:t>H</a:t>
            </a:r>
            <a:r>
              <a:rPr lang="en-US" sz="2800" baseline="-25000" smtClean="0"/>
              <a:t>18</a:t>
            </a:r>
            <a:r>
              <a:rPr lang="en-US" sz="2800" smtClean="0"/>
              <a:t>N</a:t>
            </a:r>
            <a:r>
              <a:rPr lang="en-US" sz="2800" baseline="-25000" smtClean="0"/>
              <a:t>2</a:t>
            </a:r>
            <a:r>
              <a:rPr lang="en-US" sz="2800" smtClean="0"/>
              <a:t>O</a:t>
            </a:r>
            <a:r>
              <a:rPr lang="en-US" sz="2800" baseline="-25000" smtClean="0"/>
              <a:t>5</a:t>
            </a:r>
            <a:r>
              <a:rPr lang="en-US" sz="2800" smtClean="0"/>
              <a:t>.  What is the molecular mass of aspartame?</a:t>
            </a:r>
          </a:p>
          <a:p>
            <a:pPr eaLnBrk="1" hangingPunct="1"/>
            <a:r>
              <a:rPr lang="en-US" sz="2800" smtClean="0"/>
              <a:t>What is the mass of 0.362 mol of aspartame?</a:t>
            </a:r>
          </a:p>
          <a:p>
            <a:pPr eaLnBrk="1" hangingPunct="1"/>
            <a:r>
              <a:rPr lang="en-US" sz="2800" smtClean="0"/>
              <a:t>How many molecules of aspartame are there in 2.55 grams of aspartame?</a:t>
            </a:r>
          </a:p>
          <a:p>
            <a:pPr eaLnBrk="1" hangingPunct="1"/>
            <a:r>
              <a:rPr lang="en-US" sz="2800" smtClean="0"/>
              <a:t>How many atoms of oxygen are there in 2.55 grams of aspartame?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G06_02-08e"/>
          <p:cNvPicPr>
            <a:picLocks noChangeAspect="1" noChangeArrowheads="1"/>
          </p:cNvPicPr>
          <p:nvPr/>
        </p:nvPicPr>
        <p:blipFill>
          <a:blip r:embed="rId3" cstate="print"/>
          <a:srcRect/>
          <a:stretch>
            <a:fillRect/>
          </a:stretch>
        </p:blipFill>
        <p:spPr bwMode="auto">
          <a:xfrm>
            <a:off x="0" y="0"/>
            <a:ext cx="9144000" cy="605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r>
              <a:rPr lang="en-US" smtClean="0"/>
              <a:t>Calculate the number of moles in 200 mg of a (1 carat) diamond (C).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r>
              <a:rPr lang="en-US" smtClean="0"/>
              <a:t>Male silkworm moths are attracted to an organic sex attractant with a molecular mass of 238.  If 4.10 x 10</a:t>
            </a:r>
            <a:r>
              <a:rPr lang="en-US" baseline="30000" smtClean="0"/>
              <a:t>-6</a:t>
            </a:r>
            <a:r>
              <a:rPr lang="en-US" smtClean="0"/>
              <a:t> g of this attractant is released into a room, how many molecules of attractant are in the room?</a:t>
            </a:r>
          </a:p>
          <a:p>
            <a:pPr eaLnBrk="1" hangingPunct="1"/>
            <a:r>
              <a:rPr lang="en-US" smtClean="0"/>
              <a:t>How many atoms of carbon are present in 1.00 g of CH</a:t>
            </a:r>
            <a:r>
              <a:rPr lang="en-US" baseline="-25000" smtClean="0"/>
              <a:t>4</a:t>
            </a:r>
            <a:r>
              <a:rPr lang="en-US" smtClean="0"/>
              <a:t>O?</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r>
              <a:rPr lang="en-US" smtClean="0"/>
              <a:t>How many moles of formaldehyde (CH</a:t>
            </a:r>
            <a:r>
              <a:rPr lang="en-US" baseline="-25000" smtClean="0"/>
              <a:t>2</a:t>
            </a:r>
            <a:r>
              <a:rPr lang="en-US" smtClean="0"/>
              <a:t>O  MM=30.03) are present in 65.0 g of formaldehyde?</a:t>
            </a:r>
          </a:p>
          <a:p>
            <a:pPr eaLnBrk="1" hangingPunct="1"/>
            <a:r>
              <a:rPr lang="en-US" smtClean="0"/>
              <a:t/>
            </a:r>
            <a:br>
              <a:rPr lang="en-US" smtClean="0"/>
            </a:br>
            <a:r>
              <a:rPr lang="en-US" smtClean="0"/>
              <a:t>What is the mass of 1 atom of gold?</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For glucose (C</a:t>
            </a:r>
            <a:r>
              <a:rPr lang="en-US" baseline="-25000" smtClean="0"/>
              <a:t>6</a:t>
            </a:r>
            <a:r>
              <a:rPr lang="en-US" smtClean="0"/>
              <a:t>H</a:t>
            </a:r>
            <a:r>
              <a:rPr lang="en-US" baseline="-25000" smtClean="0"/>
              <a:t>12</a:t>
            </a:r>
            <a:r>
              <a:rPr lang="en-US" smtClean="0"/>
              <a:t>O</a:t>
            </a:r>
            <a:r>
              <a:rPr lang="en-US" baseline="-25000" smtClean="0"/>
              <a:t>6</a:t>
            </a:r>
            <a:r>
              <a:rPr lang="en-US" smtClean="0"/>
              <a:t>) calculate</a:t>
            </a:r>
          </a:p>
        </p:txBody>
      </p:sp>
      <p:sp>
        <p:nvSpPr>
          <p:cNvPr id="18435" name="Rectangle 3"/>
          <p:cNvSpPr>
            <a:spLocks noGrp="1" noChangeArrowheads="1"/>
          </p:cNvSpPr>
          <p:nvPr>
            <p:ph type="body" idx="1"/>
          </p:nvPr>
        </p:nvSpPr>
        <p:spPr/>
        <p:txBody>
          <a:bodyPr/>
          <a:lstStyle/>
          <a:p>
            <a:pPr eaLnBrk="1" hangingPunct="1">
              <a:buFont typeface="Wingdings" pitchFamily="2" charset="2"/>
              <a:buChar char="q"/>
            </a:pPr>
            <a:r>
              <a:rPr lang="en-US" sz="2800" smtClean="0"/>
              <a:t>Molecular mass </a:t>
            </a:r>
          </a:p>
          <a:p>
            <a:pPr eaLnBrk="1" hangingPunct="1">
              <a:buFont typeface="Wingdings" pitchFamily="2" charset="2"/>
              <a:buChar char="q"/>
            </a:pPr>
            <a:r>
              <a:rPr lang="en-US" sz="2800" smtClean="0"/>
              <a:t>Number of molecules in 8.35 mol glucose.</a:t>
            </a:r>
          </a:p>
          <a:p>
            <a:pPr eaLnBrk="1" hangingPunct="1">
              <a:buFont typeface="Wingdings" pitchFamily="2" charset="2"/>
              <a:buChar char="q"/>
            </a:pPr>
            <a:r>
              <a:rPr lang="en-US" sz="2800" smtClean="0"/>
              <a:t>Number of atoms oxygen in 9.43 mol glucose.</a:t>
            </a:r>
          </a:p>
          <a:p>
            <a:pPr eaLnBrk="1" hangingPunct="1">
              <a:buFont typeface="Wingdings" pitchFamily="2" charset="2"/>
              <a:buChar char="q"/>
            </a:pPr>
            <a:r>
              <a:rPr lang="en-US" sz="2800" smtClean="0"/>
              <a:t>Number of molecules in 29.4 g glucose.</a:t>
            </a:r>
          </a:p>
          <a:p>
            <a:pPr eaLnBrk="1" hangingPunct="1">
              <a:buFont typeface="Wingdings" pitchFamily="2" charset="2"/>
              <a:buChar char="q"/>
            </a:pPr>
            <a:r>
              <a:rPr lang="en-US" sz="2800" smtClean="0"/>
              <a:t>Number of atoms of carbon in 29.4 g glucose.</a:t>
            </a:r>
          </a:p>
          <a:p>
            <a:pPr eaLnBrk="1" hangingPunct="1">
              <a:buFont typeface="Wingdings" pitchFamily="2" charset="2"/>
              <a:buChar char="q"/>
            </a:pPr>
            <a:r>
              <a:rPr lang="en-US" sz="2800" smtClean="0"/>
              <a:t>Moles of carbon in a glucose sample containing 4.22 mol hydrogen.</a:t>
            </a:r>
          </a:p>
          <a:p>
            <a:pPr eaLnBrk="1" hangingPunct="1">
              <a:buFont typeface="Wingdings" pitchFamily="2" charset="2"/>
              <a:buChar char="q"/>
            </a:pPr>
            <a:r>
              <a:rPr lang="en-US" sz="2800" smtClean="0"/>
              <a:t>Mass of hydrogen in 3.59 x 10</a:t>
            </a:r>
            <a:r>
              <a:rPr lang="en-US" sz="2800" baseline="30000" smtClean="0"/>
              <a:t>25</a:t>
            </a:r>
            <a:r>
              <a:rPr lang="en-US" sz="2800" smtClean="0"/>
              <a:t> molecules glucose.</a:t>
            </a:r>
          </a:p>
          <a:p>
            <a:pPr eaLnBrk="1" hangingPunct="1"/>
            <a:endParaRPr lang="en-US" sz="28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r>
              <a:rPr lang="en-US" smtClean="0"/>
              <a:t>How many moles of water contain 5.23 x 10</a:t>
            </a:r>
            <a:r>
              <a:rPr lang="en-US" baseline="30000" smtClean="0"/>
              <a:t>24</a:t>
            </a:r>
            <a:r>
              <a:rPr lang="en-US" smtClean="0"/>
              <a:t> molecules of water?</a:t>
            </a:r>
          </a:p>
          <a:p>
            <a:pPr eaLnBrk="1" hangingPunct="1"/>
            <a:endParaRPr lang="en-US" smtClean="0"/>
          </a:p>
          <a:p>
            <a:pPr eaLnBrk="1" hangingPunct="1"/>
            <a:r>
              <a:rPr lang="en-US" smtClean="0"/>
              <a:t>Aluminum (Al) is the third most abundant element in the earth’s crust.  It is used in transmission lines, aircraft, and beverage cans.  What is the mass in grams of 1.000 x 10</a:t>
            </a:r>
            <a:r>
              <a:rPr lang="en-US" baseline="30000" smtClean="0"/>
              <a:t>12</a:t>
            </a:r>
            <a:r>
              <a:rPr lang="en-US" smtClean="0"/>
              <a:t> (one trillion) Al atoms?</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r>
              <a:rPr lang="en-US" smtClean="0"/>
              <a:t>What is the empirical formula for ibuprofen, a headache remedy?  Ibuprofen contains 75.69% C, 15.51% O and 8.80% H.</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r>
              <a:rPr lang="en-US" smtClean="0"/>
              <a:t>What is the mass of 3.554 x 10</a:t>
            </a:r>
            <a:r>
              <a:rPr lang="en-US" baseline="30000" smtClean="0"/>
              <a:t>25</a:t>
            </a:r>
            <a:r>
              <a:rPr lang="en-US" smtClean="0"/>
              <a:t> atoms of selenium?</a:t>
            </a:r>
          </a:p>
          <a:p>
            <a:pPr eaLnBrk="1" hangingPunct="1"/>
            <a:endParaRPr lang="en-US" smtClean="0"/>
          </a:p>
          <a:p>
            <a:pPr eaLnBrk="1" hangingPunct="1"/>
            <a:r>
              <a:rPr lang="en-US" smtClean="0"/>
              <a:t>How many atoms are in 2.500 g of platinum?</a:t>
            </a:r>
          </a:p>
          <a:p>
            <a:pPr eaLnBrk="1" hangingPunct="1"/>
            <a:endParaRPr lang="en-US" smtClean="0"/>
          </a:p>
          <a:p>
            <a:pPr eaLnBrk="1" hangingPunct="1"/>
            <a:r>
              <a:rPr lang="en-US" smtClean="0"/>
              <a:t>What is the mass of one atom of lead(Pb)?</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57150" y="451485"/>
            <a:ext cx="9029700" cy="5955030"/>
          </a:xfrm>
          <a:prstGeom prst="rect">
            <a:avLst/>
          </a:prstGeom>
          <a:noFill/>
          <a:ln w="25400">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57150" y="274320"/>
            <a:ext cx="9029700" cy="6309360"/>
          </a:xfrm>
          <a:prstGeom prst="rect">
            <a:avLst/>
          </a:prstGeom>
          <a:noFill/>
          <a:ln w="25400">
            <a:noFill/>
            <a:miter lim="800000"/>
            <a:headEnd/>
            <a:tailEnd/>
          </a:ln>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57150" y="411480"/>
            <a:ext cx="9029700" cy="6035040"/>
          </a:xfrm>
          <a:prstGeom prst="rect">
            <a:avLst/>
          </a:prstGeom>
          <a:noFill/>
          <a:ln w="25400">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The Mole Concept</a:t>
            </a:r>
            <a:endParaRPr lang="en-US" dirty="0"/>
          </a:p>
        </p:txBody>
      </p:sp>
      <p:sp>
        <p:nvSpPr>
          <p:cNvPr id="6146" name="Rectangle 3"/>
          <p:cNvSpPr>
            <a:spLocks noGrp="1" noChangeArrowheads="1"/>
          </p:cNvSpPr>
          <p:nvPr>
            <p:ph idx="1"/>
          </p:nvPr>
        </p:nvSpPr>
        <p:spPr/>
        <p:txBody>
          <a:bodyPr/>
          <a:lstStyle/>
          <a:p>
            <a:pPr eaLnBrk="1" hangingPunct="1"/>
            <a:r>
              <a:rPr lang="en-US" sz="2800" dirty="0" smtClean="0"/>
              <a:t>A sand truck contains 5 moles of sand, how many grains of sand are in the truck?</a:t>
            </a:r>
          </a:p>
          <a:p>
            <a:pPr eaLnBrk="1" hangingPunct="1">
              <a:buNone/>
            </a:pPr>
            <a:endParaRPr lang="en-US"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The Mole Concept</a:t>
            </a:r>
            <a:endParaRPr lang="en-US" dirty="0"/>
          </a:p>
        </p:txBody>
      </p:sp>
      <p:sp>
        <p:nvSpPr>
          <p:cNvPr id="6146" name="Rectangle 3"/>
          <p:cNvSpPr>
            <a:spLocks noGrp="1" noChangeArrowheads="1"/>
          </p:cNvSpPr>
          <p:nvPr>
            <p:ph idx="1"/>
          </p:nvPr>
        </p:nvSpPr>
        <p:spPr/>
        <p:txBody>
          <a:bodyPr/>
          <a:lstStyle/>
          <a:p>
            <a:pPr eaLnBrk="1" hangingPunct="1"/>
            <a:r>
              <a:rPr lang="en-US" sz="2800" dirty="0" smtClean="0"/>
              <a:t>An orange truck contains 5.62 x 10</a:t>
            </a:r>
            <a:r>
              <a:rPr lang="en-US" sz="2800" baseline="30000" dirty="0" smtClean="0"/>
              <a:t>7</a:t>
            </a:r>
            <a:r>
              <a:rPr lang="en-US" sz="2800" dirty="0" smtClean="0"/>
              <a:t> oranges.  How many moles of oranges are in the truck?</a:t>
            </a:r>
          </a:p>
          <a:p>
            <a:pPr eaLnBrk="1" hangingPunct="1">
              <a:buNone/>
            </a:pPr>
            <a:endParaRPr lang="en-US" sz="28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1594</Words>
  <Application>Microsoft Office PowerPoint</Application>
  <PresentationFormat>On-screen Show (4:3)</PresentationFormat>
  <Paragraphs>185</Paragraphs>
  <Slides>46</Slides>
  <Notes>28</Notes>
  <HiddenSlides>9</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Quantitative Composition of Compounds </vt:lpstr>
      <vt:lpstr>Counting – the mole and Avogadro’s number</vt:lpstr>
      <vt:lpstr>Example – The Mole Concept</vt:lpstr>
      <vt:lpstr>PowerPoint Presentation</vt:lpstr>
      <vt:lpstr>PowerPoint Presentation</vt:lpstr>
      <vt:lpstr>PowerPoint Presentation</vt:lpstr>
      <vt:lpstr>PowerPoint Presentation</vt:lpstr>
      <vt:lpstr>Example – The Mole Concept</vt:lpstr>
      <vt:lpstr>Example – The Mole Concept</vt:lpstr>
      <vt:lpstr>PowerPoint Presentation</vt:lpstr>
      <vt:lpstr>Example – Molar Ratios</vt:lpstr>
      <vt:lpstr>Example – Molar Ratios</vt:lpstr>
      <vt:lpstr>Example – Avogadro’s Number</vt:lpstr>
      <vt:lpstr>Atomic Mass</vt:lpstr>
      <vt:lpstr>Example – Atomic Mass</vt:lpstr>
      <vt:lpstr>Example – Atomic Mass</vt:lpstr>
      <vt:lpstr>Example – Molar Mass</vt:lpstr>
      <vt:lpstr>Example – Molar Mass</vt:lpstr>
      <vt:lpstr>Example – Mole Conversions</vt:lpstr>
      <vt:lpstr>Example – Mole Conversions</vt:lpstr>
      <vt:lpstr>Example – Mole Conversions</vt:lpstr>
      <vt:lpstr>Example – Mass Percent</vt:lpstr>
      <vt:lpstr>Example – Mass Percent</vt:lpstr>
      <vt:lpstr>Example –Mass Percent</vt:lpstr>
      <vt:lpstr>How are molecular and empirical formulas related? </vt:lpstr>
      <vt:lpstr>Example – Empirical Formula</vt:lpstr>
      <vt:lpstr>Example – Empirical Formula</vt:lpstr>
      <vt:lpstr>Empirical Formula from % Composition</vt:lpstr>
      <vt:lpstr>Example – Empirical Formula</vt:lpstr>
      <vt:lpstr>Example – Empirical Formula</vt:lpstr>
      <vt:lpstr>Example - Molecular Formula</vt:lpstr>
      <vt:lpstr>Example - Molecular Formula</vt:lpstr>
      <vt:lpstr>Example – Molecular Formula</vt:lpstr>
      <vt:lpstr>Example – Molecular Formula</vt:lpstr>
      <vt:lpstr>Example – Molecular Formula</vt:lpstr>
      <vt:lpstr>Example – Empirical Formula</vt:lpstr>
      <vt:lpstr>PowerPoint Presentation</vt:lpstr>
      <vt:lpstr>Additional mole practice</vt:lpstr>
      <vt:lpstr>PowerPoint Presentation</vt:lpstr>
      <vt:lpstr>PowerPoint Presentation</vt:lpstr>
      <vt:lpstr>PowerPoint Presentation</vt:lpstr>
      <vt:lpstr>PowerPoint Presentation</vt:lpstr>
      <vt:lpstr>For glucose (C6H12O6) calculate</vt:lpstr>
      <vt:lpstr>PowerPoint Presentation</vt:lpstr>
      <vt:lpstr>PowerPoint Presentation</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Composition of Compounds</dc:title>
  <cp:keywords>Mole;Avogadro's Number;Molar Mass;Percent Composition;Empirical Formula;Molecular Formula</cp:keywords>
  <cp:lastModifiedBy>Vances</cp:lastModifiedBy>
  <cp:revision>141</cp:revision>
  <dcterms:created xsi:type="dcterms:W3CDTF">2002-10-01T18:23:38Z</dcterms:created>
  <dcterms:modified xsi:type="dcterms:W3CDTF">2013-01-08T22:45:30Z</dcterms:modified>
</cp:coreProperties>
</file>